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57" r:id="rId3"/>
    <p:sldId id="262" r:id="rId4"/>
    <p:sldId id="264" r:id="rId5"/>
    <p:sldId id="258" r:id="rId6"/>
    <p:sldId id="263" r:id="rId7"/>
    <p:sldId id="260" r:id="rId8"/>
    <p:sldId id="259" r:id="rId9"/>
    <p:sldId id="261"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43" autoAdjust="0"/>
  </p:normalViewPr>
  <p:slideViewPr>
    <p:cSldViewPr>
      <p:cViewPr varScale="1">
        <p:scale>
          <a:sx n="37" d="100"/>
          <a:sy n="37" d="100"/>
        </p:scale>
        <p:origin x="-1651"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129BB-65C8-418A-A706-8A574BB583AE}" type="datetimeFigureOut">
              <a:rPr lang="en-US" smtClean="0"/>
              <a:pPr/>
              <a:t>11/25/2010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BB188A-FB96-451B-9585-4B4A64110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7BB188A-FB96-451B-9585-4B4A64110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arenR"/>
            </a:pPr>
            <a:r>
              <a:rPr lang="en-US" baseline="0" dirty="0" smtClean="0"/>
              <a:t>Concrete Experience – one has an actual experience that produces an emotional impact</a:t>
            </a:r>
          </a:p>
          <a:p>
            <a:pPr marL="228600" indent="-228600">
              <a:buAutoNum type="arabicParenR"/>
            </a:pPr>
            <a:r>
              <a:rPr lang="en-US" baseline="0" dirty="0" smtClean="0"/>
              <a:t>Reflective Observation – one makes careful observations of the experience and begins to reflect on what happened</a:t>
            </a:r>
          </a:p>
          <a:p>
            <a:pPr marL="228600" indent="-228600">
              <a:buAutoNum type="arabicParenR"/>
            </a:pPr>
            <a:r>
              <a:rPr lang="en-US" baseline="0" dirty="0" smtClean="0"/>
              <a:t>Abstract Conceptualization – one uses one’s observations and reflections to develop abstract concepts to explain the experience</a:t>
            </a:r>
          </a:p>
          <a:p>
            <a:pPr marL="228600" indent="-228600">
              <a:buAutoNum type="arabicParenR"/>
            </a:pPr>
            <a:r>
              <a:rPr lang="en-US" baseline="0" dirty="0" smtClean="0"/>
              <a:t>Active Experimentation – one applies the concepts previously developed in stage 3 to further experimentation or to new applications that use the same concepts</a:t>
            </a:r>
            <a:endParaRPr lang="en-US" dirty="0"/>
          </a:p>
        </p:txBody>
      </p:sp>
      <p:sp>
        <p:nvSpPr>
          <p:cNvPr id="4" name="Slide Number Placeholder 3"/>
          <p:cNvSpPr>
            <a:spLocks noGrp="1"/>
          </p:cNvSpPr>
          <p:nvPr>
            <p:ph type="sldNum" sz="quarter" idx="10"/>
          </p:nvPr>
        </p:nvSpPr>
        <p:spPr/>
        <p:txBody>
          <a:bodyPr/>
          <a:lstStyle/>
          <a:p>
            <a:fld id="{17BB188A-FB96-451B-9585-4B4A64110EA1}"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short, the learning</a:t>
            </a:r>
            <a:r>
              <a:rPr lang="en-US" baseline="0" dirty="0" smtClean="0"/>
              <a:t> styles can be described as follows:</a:t>
            </a:r>
          </a:p>
          <a:p>
            <a:pPr marL="228600" indent="-228600">
              <a:buAutoNum type="arabicParenR"/>
            </a:pPr>
            <a:r>
              <a:rPr lang="en-US" baseline="0" dirty="0" smtClean="0"/>
              <a:t>Diverging emphasizes feeling and watching.  People with a diverging learning style like to work in groups and brainstorm.</a:t>
            </a:r>
          </a:p>
          <a:p>
            <a:pPr marL="228600" indent="-228600">
              <a:buAutoNum type="arabicParenR"/>
            </a:pPr>
            <a:r>
              <a:rPr lang="en-US" baseline="0" dirty="0" smtClean="0"/>
              <a:t>Assimilating emphasizes thinking and watching.  People with an assimilating learning style are less focused on people and like things to be concise and logical.</a:t>
            </a:r>
          </a:p>
          <a:p>
            <a:pPr marL="228600" indent="-228600">
              <a:buAutoNum type="arabicParenR"/>
            </a:pPr>
            <a:r>
              <a:rPr lang="en-US" baseline="0" dirty="0" smtClean="0"/>
              <a:t>Converging emphasizes thinking and doing.  People with a converging learning style prefer technical tasks and are most concerned with coming up with practical solutions for problems.</a:t>
            </a:r>
          </a:p>
          <a:p>
            <a:pPr marL="228600" indent="-228600">
              <a:buAutoNum type="arabicParenR"/>
            </a:pPr>
            <a:r>
              <a:rPr lang="en-US" baseline="0" dirty="0" smtClean="0"/>
              <a:t>Accommodating emphasizes feeling and doing.  People with an accommodating learning style are very “hands-on” and rely on “gut” instinct rather than logic.  They also rely on others rather than carrying out their own analysis of a situation.</a:t>
            </a:r>
            <a:endParaRPr lang="en-US" dirty="0"/>
          </a:p>
        </p:txBody>
      </p:sp>
      <p:sp>
        <p:nvSpPr>
          <p:cNvPr id="4" name="Slide Number Placeholder 3"/>
          <p:cNvSpPr>
            <a:spLocks noGrp="1"/>
          </p:cNvSpPr>
          <p:nvPr>
            <p:ph type="sldNum" sz="quarter" idx="10"/>
          </p:nvPr>
        </p:nvSpPr>
        <p:spPr/>
        <p:txBody>
          <a:bodyPr/>
          <a:lstStyle/>
          <a:p>
            <a:fld id="{17BB188A-FB96-451B-9585-4B4A64110EA1}"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 say “Let’s Try It,” I’m referring to applying the 4 stages of Kolb’s Experiential</a:t>
            </a:r>
            <a:r>
              <a:rPr lang="en-US" baseline="0" dirty="0" smtClean="0"/>
              <a:t> Learning Model.  As opposed to looking at his experiential learning theory to determine our learning style, we will apply the “four-stage cycle of learning” to the general process of learning various science concepts.</a:t>
            </a:r>
            <a:endParaRPr lang="en-US" dirty="0"/>
          </a:p>
        </p:txBody>
      </p:sp>
      <p:sp>
        <p:nvSpPr>
          <p:cNvPr id="4" name="Slide Number Placeholder 3"/>
          <p:cNvSpPr>
            <a:spLocks noGrp="1"/>
          </p:cNvSpPr>
          <p:nvPr>
            <p:ph type="sldNum" sz="quarter" idx="10"/>
          </p:nvPr>
        </p:nvSpPr>
        <p:spPr/>
        <p:txBody>
          <a:bodyPr/>
          <a:lstStyle/>
          <a:p>
            <a:fld id="{17BB188A-FB96-451B-9585-4B4A64110EA1}"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CE =</a:t>
            </a:r>
            <a:r>
              <a:rPr lang="en-US" baseline="0" dirty="0" smtClean="0"/>
              <a:t> either doing the experiment or watching the video of the experiment</a:t>
            </a:r>
          </a:p>
          <a:p>
            <a:pPr marL="228600" indent="-228600">
              <a:buAutoNum type="arabicPeriod"/>
            </a:pPr>
            <a:r>
              <a:rPr lang="en-US" baseline="0" dirty="0" smtClean="0"/>
              <a:t>RO = recording observations of what happened during the experiment and discussing the results</a:t>
            </a:r>
          </a:p>
          <a:p>
            <a:pPr marL="228600" indent="-228600">
              <a:buAutoNum type="arabicPeriod"/>
            </a:pPr>
            <a:r>
              <a:rPr lang="en-US" baseline="0" dirty="0" smtClean="0"/>
              <a:t>AC = based on one’s observations it can be concluded that when the candle heated the air inside of the test tube the air expanded and </a:t>
            </a:r>
            <a:r>
              <a:rPr lang="en-US" i="1" baseline="0" dirty="0" smtClean="0"/>
              <a:t>bubbled</a:t>
            </a:r>
            <a:r>
              <a:rPr lang="en-US" baseline="0" dirty="0" smtClean="0"/>
              <a:t> </a:t>
            </a:r>
            <a:r>
              <a:rPr lang="en-US" i="1" baseline="0" dirty="0" smtClean="0"/>
              <a:t>out</a:t>
            </a:r>
            <a:r>
              <a:rPr lang="en-US" baseline="0" dirty="0" smtClean="0"/>
              <a:t> of the of the water at the base.  When the candle went out, the air cooled, and outside air pressure forced water into the tube to fill the vacuum.  Although these concepts seem to just apply to the candle experiment, they can be applied to the vacuum packing of food products</a:t>
            </a:r>
          </a:p>
          <a:p>
            <a:pPr marL="228600" indent="-228600">
              <a:buAutoNum type="arabicPeriod"/>
            </a:pPr>
            <a:r>
              <a:rPr lang="en-US" baseline="0" dirty="0" smtClean="0"/>
              <a:t>AE = concepts learned during the AC stage can be applied to additional experiments</a:t>
            </a:r>
          </a:p>
          <a:p>
            <a:pPr marL="685800" lvl="1" indent="-228600">
              <a:buAutoNum type="alphaLcPeriod"/>
            </a:pPr>
            <a:r>
              <a:rPr lang="en-US" baseline="0" dirty="0" smtClean="0"/>
              <a:t>Practical application: airtight food storage</a:t>
            </a:r>
          </a:p>
          <a:p>
            <a:pPr marL="685800" lvl="1" indent="-228600">
              <a:buAutoNum type="alphaLcPeriod"/>
            </a:pPr>
            <a:r>
              <a:rPr lang="en-US" baseline="0" dirty="0" smtClean="0"/>
              <a:t>Entertainment application: “crush the can” or “balloon in a bottle”</a:t>
            </a:r>
            <a:endParaRPr lang="en-US" dirty="0"/>
          </a:p>
        </p:txBody>
      </p:sp>
      <p:sp>
        <p:nvSpPr>
          <p:cNvPr id="4" name="Slide Number Placeholder 3"/>
          <p:cNvSpPr>
            <a:spLocks noGrp="1"/>
          </p:cNvSpPr>
          <p:nvPr>
            <p:ph type="sldNum" sz="quarter" idx="10"/>
          </p:nvPr>
        </p:nvSpPr>
        <p:spPr/>
        <p:txBody>
          <a:bodyPr/>
          <a:lstStyle/>
          <a:p>
            <a:fld id="{17BB188A-FB96-451B-9585-4B4A64110E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056278D-CF11-4B7A-B609-190E443FA9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6278D-CF11-4B7A-B609-190E443FA9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56278D-CF11-4B7A-B609-190E443FA9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4CF176-8C6B-4933-8303-8BE8DAD25B67}" type="datetimeFigureOut">
              <a:rPr lang="en-US" smtClean="0"/>
              <a:pPr/>
              <a:t>11/25/2010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056278D-CF11-4B7A-B609-190E443FA92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84CF176-8C6B-4933-8303-8BE8DAD25B67}" type="datetimeFigureOut">
              <a:rPr lang="en-US" smtClean="0"/>
              <a:pPr/>
              <a:t>11/25/2010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056278D-CF11-4B7A-B609-190E443FA92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David Kolb</a:t>
            </a:r>
            <a:endParaRPr lang="en-US" dirty="0"/>
          </a:p>
        </p:txBody>
      </p:sp>
      <p:sp>
        <p:nvSpPr>
          <p:cNvPr id="3" name="Subtitle 2"/>
          <p:cNvSpPr>
            <a:spLocks noGrp="1"/>
          </p:cNvSpPr>
          <p:nvPr>
            <p:ph type="subTitle" idx="1"/>
          </p:nvPr>
        </p:nvSpPr>
        <p:spPr/>
        <p:txBody>
          <a:bodyPr>
            <a:normAutofit/>
          </a:bodyPr>
          <a:lstStyle/>
          <a:p>
            <a:r>
              <a:rPr lang="en-US" sz="2800" dirty="0" smtClean="0"/>
              <a:t>The Experiential Learning Theory</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was your experience?</a:t>
            </a:r>
            <a:endParaRPr lang="en-US" dirty="0"/>
          </a:p>
        </p:txBody>
      </p:sp>
      <p:sp>
        <p:nvSpPr>
          <p:cNvPr id="3" name="Content Placeholder 2"/>
          <p:cNvSpPr>
            <a:spLocks noGrp="1"/>
          </p:cNvSpPr>
          <p:nvPr>
            <p:ph idx="1"/>
          </p:nvPr>
        </p:nvSpPr>
        <p:spPr/>
        <p:txBody>
          <a:bodyPr>
            <a:normAutofit/>
          </a:bodyPr>
          <a:lstStyle/>
          <a:p>
            <a:r>
              <a:rPr lang="en-US" sz="2800" dirty="0" smtClean="0"/>
              <a:t>Questions?</a:t>
            </a:r>
          </a:p>
          <a:p>
            <a:r>
              <a:rPr lang="en-US" sz="2800" dirty="0" smtClean="0"/>
              <a:t>Comments?</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Theorist: David Kolb</a:t>
            </a:r>
            <a:endParaRPr lang="en-US" dirty="0"/>
          </a:p>
        </p:txBody>
      </p:sp>
      <p:sp>
        <p:nvSpPr>
          <p:cNvPr id="3" name="Content Placeholder 2"/>
          <p:cNvSpPr>
            <a:spLocks noGrp="1"/>
          </p:cNvSpPr>
          <p:nvPr>
            <p:ph idx="1"/>
          </p:nvPr>
        </p:nvSpPr>
        <p:spPr>
          <a:xfrm>
            <a:off x="457200" y="1935480"/>
            <a:ext cx="6248400" cy="4389120"/>
          </a:xfrm>
        </p:spPr>
        <p:txBody>
          <a:bodyPr>
            <a:noAutofit/>
          </a:bodyPr>
          <a:lstStyle/>
          <a:p>
            <a:r>
              <a:rPr lang="en-US" sz="2800" dirty="0" smtClean="0"/>
              <a:t>An American educational theorist born in 1939</a:t>
            </a:r>
          </a:p>
          <a:p>
            <a:r>
              <a:rPr lang="en-US" sz="2800" dirty="0" smtClean="0"/>
              <a:t>Kolb earned his BA from Knox College in 1961 and his MA and Ph.D. from Harvard University in 1964 and 1967 respectively, in social psychology</a:t>
            </a:r>
          </a:p>
          <a:p>
            <a:r>
              <a:rPr lang="en-US" sz="2800" dirty="0" smtClean="0"/>
              <a:t>He is mainly credited for his experiential learning model (ELM) and his learning style inventory (LSI)</a:t>
            </a:r>
          </a:p>
        </p:txBody>
      </p:sp>
      <p:pic>
        <p:nvPicPr>
          <p:cNvPr id="1026" name="Picture 2"/>
          <p:cNvPicPr>
            <a:picLocks noChangeAspect="1" noChangeArrowheads="1"/>
          </p:cNvPicPr>
          <p:nvPr/>
        </p:nvPicPr>
        <p:blipFill>
          <a:blip r:embed="rId2" cstate="print"/>
          <a:srcRect/>
          <a:stretch>
            <a:fillRect/>
          </a:stretch>
        </p:blipFill>
        <p:spPr bwMode="auto">
          <a:xfrm>
            <a:off x="6878782" y="2114550"/>
            <a:ext cx="1828800" cy="2457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Experiential Learning Model</a:t>
            </a:r>
            <a:endParaRPr lang="en-US" dirty="0"/>
          </a:p>
        </p:txBody>
      </p:sp>
      <p:sp>
        <p:nvSpPr>
          <p:cNvPr id="3" name="Content Placeholder 2"/>
          <p:cNvSpPr>
            <a:spLocks noGrp="1"/>
          </p:cNvSpPr>
          <p:nvPr>
            <p:ph idx="1"/>
          </p:nvPr>
        </p:nvSpPr>
        <p:spPr/>
        <p:txBody>
          <a:bodyPr>
            <a:normAutofit/>
          </a:bodyPr>
          <a:lstStyle/>
          <a:p>
            <a:r>
              <a:rPr lang="en-US" sz="2800" dirty="0" smtClean="0"/>
              <a:t>Four stages</a:t>
            </a:r>
          </a:p>
          <a:p>
            <a:pPr marL="850392" lvl="1" indent="-457200">
              <a:buFont typeface="+mj-lt"/>
              <a:buAutoNum type="arabicParenR"/>
            </a:pPr>
            <a:r>
              <a:rPr lang="en-US" sz="2800" dirty="0" smtClean="0"/>
              <a:t>Concrete Experience</a:t>
            </a:r>
          </a:p>
          <a:p>
            <a:pPr marL="850392" lvl="1" indent="-457200">
              <a:buFont typeface="+mj-lt"/>
              <a:buAutoNum type="arabicParenR"/>
            </a:pPr>
            <a:r>
              <a:rPr lang="en-US" sz="2800" dirty="0" smtClean="0"/>
              <a:t>Reflective Observation</a:t>
            </a:r>
          </a:p>
          <a:p>
            <a:pPr marL="850392" lvl="1" indent="-457200">
              <a:buFont typeface="+mj-lt"/>
              <a:buAutoNum type="arabicParenR"/>
            </a:pPr>
            <a:r>
              <a:rPr lang="en-US" sz="2800" dirty="0" smtClean="0"/>
              <a:t>Abstract Conceptualization</a:t>
            </a:r>
          </a:p>
          <a:p>
            <a:pPr marL="850392" lvl="1" indent="-457200">
              <a:buFont typeface="+mj-lt"/>
              <a:buAutoNum type="arabicParenR"/>
            </a:pPr>
            <a:r>
              <a:rPr lang="en-US" sz="2800" dirty="0" smtClean="0"/>
              <a:t>Active Experimentation</a:t>
            </a:r>
            <a:endParaRPr lang="en-US" sz="2800" dirty="0" smtClean="0">
              <a:solidFill>
                <a:prstClr val="black"/>
              </a:solidFill>
            </a:endParaRPr>
          </a:p>
          <a:p>
            <a:pPr marL="484632" indent="-457200">
              <a:buNone/>
            </a:pPr>
            <a:endParaRPr lang="en-US" sz="2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Style Inventory</a:t>
            </a:r>
            <a:endParaRPr lang="en-US" dirty="0"/>
          </a:p>
        </p:txBody>
      </p:sp>
      <p:sp>
        <p:nvSpPr>
          <p:cNvPr id="3" name="Content Placeholder 2"/>
          <p:cNvSpPr>
            <a:spLocks noGrp="1"/>
          </p:cNvSpPr>
          <p:nvPr>
            <p:ph idx="1"/>
          </p:nvPr>
        </p:nvSpPr>
        <p:spPr/>
        <p:txBody>
          <a:bodyPr>
            <a:normAutofit/>
          </a:bodyPr>
          <a:lstStyle/>
          <a:p>
            <a:r>
              <a:rPr lang="en-US" sz="2800" dirty="0" smtClean="0"/>
              <a:t>Uses the ELT “stages” as “styles”</a:t>
            </a:r>
          </a:p>
          <a:p>
            <a:r>
              <a:rPr lang="en-US" sz="2800" dirty="0" smtClean="0"/>
              <a:t>Combines one’s top two styles to create 4 unique styles:</a:t>
            </a:r>
          </a:p>
          <a:p>
            <a:pPr marL="850392" lvl="1" indent="-457200">
              <a:buFont typeface="+mj-lt"/>
              <a:buAutoNum type="arabicParenR"/>
            </a:pPr>
            <a:r>
              <a:rPr lang="en-US" sz="2800" dirty="0" smtClean="0"/>
              <a:t>Diverging (CE/RO)</a:t>
            </a:r>
          </a:p>
          <a:p>
            <a:pPr marL="850392" lvl="1" indent="-457200">
              <a:buFont typeface="+mj-lt"/>
              <a:buAutoNum type="arabicParenR"/>
            </a:pPr>
            <a:r>
              <a:rPr lang="en-US" sz="2800" dirty="0" smtClean="0"/>
              <a:t>Assimilating (AC/RO)</a:t>
            </a:r>
          </a:p>
          <a:p>
            <a:pPr marL="850392" lvl="1" indent="-457200">
              <a:buFont typeface="+mj-lt"/>
              <a:buAutoNum type="arabicParenR"/>
            </a:pPr>
            <a:r>
              <a:rPr lang="en-US" sz="2800" dirty="0" smtClean="0"/>
              <a:t>Converging (AC/AE)</a:t>
            </a:r>
          </a:p>
          <a:p>
            <a:pPr marL="850392" lvl="1" indent="-457200">
              <a:buFont typeface="+mj-lt"/>
              <a:buAutoNum type="arabicParenR"/>
            </a:pPr>
            <a:r>
              <a:rPr lang="en-US" sz="2800" dirty="0" smtClean="0"/>
              <a:t>Accommodating (CE/AE)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Let’s Try it!</a:t>
            </a:r>
            <a:endParaRPr lang="en-US" dirty="0"/>
          </a:p>
        </p:txBody>
      </p:sp>
      <p:sp>
        <p:nvSpPr>
          <p:cNvPr id="3" name="Content Placeholder 2"/>
          <p:cNvSpPr>
            <a:spLocks noGrp="1"/>
          </p:cNvSpPr>
          <p:nvPr>
            <p:ph idx="1"/>
          </p:nvPr>
        </p:nvSpPr>
        <p:spPr/>
        <p:txBody>
          <a:bodyPr>
            <a:normAutofit/>
          </a:bodyPr>
          <a:lstStyle/>
          <a:p>
            <a:r>
              <a:rPr lang="en-US" sz="2800" dirty="0" smtClean="0"/>
              <a:t>Although one can start with any of the 4 stages, the experiential learning cycle usually starts with an experience</a:t>
            </a:r>
          </a:p>
          <a:p>
            <a:r>
              <a:rPr lang="en-US" sz="2800" dirty="0" smtClean="0"/>
              <a:t>On the next slide we will start an experiment that will serve as the Concrete Experience</a:t>
            </a:r>
          </a:p>
          <a:p>
            <a:r>
              <a:rPr lang="en-US" sz="2800" dirty="0" smtClean="0"/>
              <a:t>After the experiment is over  we will apply it to the other 3 stages of Kolb’s ELT</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The Rising Water Experiment</a:t>
            </a:r>
            <a:endParaRPr lang="en-US" dirty="0"/>
          </a:p>
        </p:txBody>
      </p:sp>
      <p:sp>
        <p:nvSpPr>
          <p:cNvPr id="4" name="Content Placeholder 2"/>
          <p:cNvSpPr>
            <a:spLocks noGrp="1"/>
          </p:cNvSpPr>
          <p:nvPr>
            <p:ph idx="1"/>
          </p:nvPr>
        </p:nvSpPr>
        <p:spPr/>
        <p:txBody>
          <a:bodyPr>
            <a:normAutofit/>
          </a:bodyPr>
          <a:lstStyle/>
          <a:p>
            <a:r>
              <a:rPr lang="en-US" sz="2800" b="1" dirty="0" smtClean="0"/>
              <a:t>Purpose</a:t>
            </a:r>
            <a:r>
              <a:rPr lang="en-US" sz="2800" dirty="0" smtClean="0"/>
              <a:t>: To observe what happens when one lights a candle that is sitting in about one centimeter of water and extinguishes it with a test tube</a:t>
            </a:r>
          </a:p>
          <a:p>
            <a:r>
              <a:rPr lang="en-US" sz="2800" b="1" dirty="0" smtClean="0"/>
              <a:t>Materials</a:t>
            </a:r>
            <a:r>
              <a:rPr lang="en-US" sz="2800" dirty="0" smtClean="0"/>
              <a:t>: Petri dish, candle, matches, colored water, test tube</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Rising Water Experiment, cont.</a:t>
            </a:r>
            <a:endParaRPr lang="en-US" dirty="0"/>
          </a:p>
        </p:txBody>
      </p:sp>
      <p:sp>
        <p:nvSpPr>
          <p:cNvPr id="3" name="Content Placeholder 2"/>
          <p:cNvSpPr>
            <a:spLocks noGrp="1"/>
          </p:cNvSpPr>
          <p:nvPr>
            <p:ph idx="1"/>
          </p:nvPr>
        </p:nvSpPr>
        <p:spPr/>
        <p:txBody>
          <a:bodyPr>
            <a:normAutofit lnSpcReduction="10000"/>
          </a:bodyPr>
          <a:lstStyle/>
          <a:p>
            <a:r>
              <a:rPr lang="en-US" b="1" dirty="0" smtClean="0"/>
              <a:t>Directions</a:t>
            </a:r>
            <a:r>
              <a:rPr lang="en-US" dirty="0" smtClean="0"/>
              <a:t> </a:t>
            </a:r>
          </a:p>
          <a:p>
            <a:pPr lvl="1"/>
            <a:r>
              <a:rPr lang="en-US" sz="2800" dirty="0" smtClean="0"/>
              <a:t>Light the candle and drip a few drops of wax in the center of the Petri dish</a:t>
            </a:r>
          </a:p>
          <a:p>
            <a:pPr lvl="1"/>
            <a:r>
              <a:rPr lang="en-US" sz="2800" dirty="0" smtClean="0"/>
              <a:t>Quickly stand the candle up on the hot wax and release</a:t>
            </a:r>
          </a:p>
          <a:p>
            <a:pPr lvl="1"/>
            <a:r>
              <a:rPr lang="en-US" sz="2800" dirty="0" smtClean="0"/>
              <a:t>Pour about one centimeter of water into the dish</a:t>
            </a:r>
          </a:p>
          <a:p>
            <a:pPr lvl="1"/>
            <a:r>
              <a:rPr lang="en-US" sz="2800" dirty="0" smtClean="0"/>
              <a:t>Extinguish the candle with the test tube (be sure to quickly lower the tube over the candle and set it on the base of the dish all in one motion)</a:t>
            </a:r>
          </a:p>
          <a:p>
            <a:pPr lvl="1"/>
            <a:r>
              <a:rPr lang="en-US" sz="2800" dirty="0" smtClean="0"/>
              <a:t>Write down as many observations as you can</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Rising Water Experiment Video</a:t>
            </a:r>
            <a:endParaRPr lang="en-US" dirty="0"/>
          </a:p>
        </p:txBody>
      </p:sp>
      <p:sp>
        <p:nvSpPr>
          <p:cNvPr id="3" name="Content Placeholder 2"/>
          <p:cNvSpPr>
            <a:spLocks noGrp="1"/>
          </p:cNvSpPr>
          <p:nvPr>
            <p:ph idx="1"/>
          </p:nvPr>
        </p:nvSpPr>
        <p:spPr/>
        <p:txBody>
          <a:bodyPr/>
          <a:lstStyle/>
          <a:p>
            <a:r>
              <a:rPr lang="en-US" sz="2800" dirty="0" smtClean="0"/>
              <a:t>The video will illustrate how technology can be used to increase our powers of observation</a:t>
            </a:r>
          </a:p>
          <a:p>
            <a:r>
              <a:rPr lang="en-US" sz="2800" dirty="0" smtClean="0"/>
              <a:t>During the video, take careful note to see if you observe anything different from when you performed the experiment yourself…</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686800" cy="1143000"/>
          </a:xfrm>
        </p:spPr>
        <p:txBody>
          <a:bodyPr>
            <a:noAutofit/>
          </a:bodyPr>
          <a:lstStyle/>
          <a:p>
            <a:r>
              <a:rPr lang="en-US" sz="4400" dirty="0" smtClean="0"/>
              <a:t>ELT and the Rising Water Experiment</a:t>
            </a:r>
            <a:endParaRPr lang="en-US" sz="4400" dirty="0"/>
          </a:p>
        </p:txBody>
      </p:sp>
      <p:sp>
        <p:nvSpPr>
          <p:cNvPr id="4" name="Content Placeholder 2"/>
          <p:cNvSpPr>
            <a:spLocks noGrp="1"/>
          </p:cNvSpPr>
          <p:nvPr>
            <p:ph idx="1"/>
          </p:nvPr>
        </p:nvSpPr>
        <p:spPr/>
        <p:txBody>
          <a:bodyPr/>
          <a:lstStyle/>
          <a:p>
            <a:r>
              <a:rPr lang="en-US" sz="2800" dirty="0" smtClean="0"/>
              <a:t>Now, let’s apply Kolb’s ELT to our experiment:</a:t>
            </a:r>
          </a:p>
          <a:p>
            <a:pPr marL="850392" lvl="1" indent="-457200">
              <a:buFont typeface="+mj-lt"/>
              <a:buAutoNum type="arabicParenR"/>
            </a:pPr>
            <a:r>
              <a:rPr lang="en-US" sz="2800" dirty="0" smtClean="0"/>
              <a:t>Concrete Experience</a:t>
            </a:r>
          </a:p>
          <a:p>
            <a:pPr marL="850392" lvl="1" indent="-457200">
              <a:buFont typeface="+mj-lt"/>
              <a:buAutoNum type="arabicParenR"/>
            </a:pPr>
            <a:r>
              <a:rPr lang="en-US" sz="2800" dirty="0" smtClean="0"/>
              <a:t>Reflective Observation</a:t>
            </a:r>
          </a:p>
          <a:p>
            <a:pPr marL="850392" lvl="1" indent="-457200">
              <a:buFont typeface="+mj-lt"/>
              <a:buAutoNum type="arabicParenR"/>
            </a:pPr>
            <a:r>
              <a:rPr lang="en-US" sz="2800" dirty="0" smtClean="0"/>
              <a:t>Abstract Conceptualization</a:t>
            </a:r>
          </a:p>
          <a:p>
            <a:pPr marL="850392" lvl="1" indent="-457200">
              <a:buFont typeface="+mj-lt"/>
              <a:buAutoNum type="arabicParenR"/>
            </a:pPr>
            <a:r>
              <a:rPr lang="en-US" sz="2800" dirty="0" smtClean="0"/>
              <a:t>Active Experimentation</a:t>
            </a:r>
            <a:endParaRPr lang="en-US" sz="2800" dirty="0" smtClean="0">
              <a:solidFill>
                <a:prstClr val="black"/>
              </a:solidFill>
            </a:endParaRPr>
          </a:p>
          <a:p>
            <a:pPr marL="484632" indent="-457200">
              <a:buNone/>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172</TotalTime>
  <Words>780</Words>
  <Application>Microsoft Office PowerPoint</Application>
  <PresentationFormat>On-screen Show (4:3)</PresentationFormat>
  <Paragraphs>66</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David Kolb</vt:lpstr>
      <vt:lpstr>The Theorist: David Kolb</vt:lpstr>
      <vt:lpstr>Experiential Learning Model</vt:lpstr>
      <vt:lpstr>Learning Style Inventory</vt:lpstr>
      <vt:lpstr>  Let’s Try it!</vt:lpstr>
      <vt:lpstr> The Rising Water Experiment</vt:lpstr>
      <vt:lpstr>The Rising Water Experiment, cont.</vt:lpstr>
      <vt:lpstr>The Rising Water Experiment Video</vt:lpstr>
      <vt:lpstr>ELT and the Rising Water Experiment</vt:lpstr>
      <vt:lpstr>How was your experience?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David Kolb</dc:title>
  <dc:creator>Edward Eugene Gibbons</dc:creator>
  <cp:lastModifiedBy>Edward Eugene Gibbons</cp:lastModifiedBy>
  <cp:revision>27</cp:revision>
  <dcterms:created xsi:type="dcterms:W3CDTF">2010-11-14T21:40:15Z</dcterms:created>
  <dcterms:modified xsi:type="dcterms:W3CDTF">2010-11-25T12:19:41Z</dcterms:modified>
</cp:coreProperties>
</file>